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310" r:id="rId4"/>
    <p:sldId id="308" r:id="rId5"/>
    <p:sldId id="309" r:id="rId6"/>
    <p:sldId id="312" r:id="rId7"/>
    <p:sldId id="314" r:id="rId8"/>
    <p:sldId id="313" r:id="rId9"/>
    <p:sldId id="315" r:id="rId10"/>
    <p:sldId id="316" r:id="rId11"/>
    <p:sldId id="311" r:id="rId12"/>
    <p:sldId id="318" r:id="rId13"/>
    <p:sldId id="319" r:id="rId14"/>
    <p:sldId id="320" r:id="rId15"/>
    <p:sldId id="321" r:id="rId16"/>
    <p:sldId id="324" r:id="rId17"/>
    <p:sldId id="322" r:id="rId18"/>
    <p:sldId id="323" r:id="rId19"/>
    <p:sldId id="325" r:id="rId20"/>
    <p:sldId id="329" r:id="rId21"/>
    <p:sldId id="326" r:id="rId22"/>
    <p:sldId id="328" r:id="rId23"/>
    <p:sldId id="343" r:id="rId24"/>
    <p:sldId id="351" r:id="rId25"/>
    <p:sldId id="327" r:id="rId26"/>
    <p:sldId id="340" r:id="rId27"/>
    <p:sldId id="346" r:id="rId28"/>
    <p:sldId id="331" r:id="rId29"/>
    <p:sldId id="345" r:id="rId30"/>
    <p:sldId id="341" r:id="rId31"/>
    <p:sldId id="332" r:id="rId32"/>
    <p:sldId id="344" r:id="rId33"/>
    <p:sldId id="339" r:id="rId34"/>
    <p:sldId id="337" r:id="rId35"/>
    <p:sldId id="338" r:id="rId36"/>
    <p:sldId id="336" r:id="rId37"/>
    <p:sldId id="348" r:id="rId38"/>
    <p:sldId id="352" r:id="rId39"/>
    <p:sldId id="349" r:id="rId40"/>
    <p:sldId id="347" r:id="rId41"/>
    <p:sldId id="333" r:id="rId42"/>
    <p:sldId id="342" r:id="rId43"/>
    <p:sldId id="335" r:id="rId44"/>
    <p:sldId id="350" r:id="rId45"/>
    <p:sldId id="307" r:id="rId46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>
      <p:cViewPr>
        <p:scale>
          <a:sx n="123" d="100"/>
          <a:sy n="123" d="100"/>
        </p:scale>
        <p:origin x="-274" y="143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23C6AA4C-5393-805E-642E-D371C4A44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DA533-BFE6-0A46-896F-9A6545FDCD0E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22C9B09F-63B3-2622-A60E-51E3720FA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07CEEAB-CC9C-881D-7E2A-4CE04B3C4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F39D2-C9CD-B541-8F75-2F3CBEE9B22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4827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49832C8-0042-C75D-00CE-42C0211DB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0E2C4-FBD2-BA42-9C72-83F69D5C6984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383F2B71-4F2E-05DF-596F-21A98CC3A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4889D47F-E018-FF8A-B34E-CEB3B075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E2AA8A-F1E9-6A42-A633-6A6DE10D34C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5563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50909CEA-31EA-D328-A932-7341E5B5D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31722-91CD-6F4C-8662-8E3F3B871A60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0577FFD8-4FF7-D326-E7CF-12143366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569780C9-ABA1-47B6-A9AA-F86B84A6B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3414D-7F14-1847-977D-CCEA503418B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34466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="" xmlns:a16="http://schemas.microsoft.com/office/drawing/2014/main" id="{74367465-9C18-448A-0CB0-8301097A5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D576E-43D4-F14C-94A5-24E029093A29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="" xmlns:a16="http://schemas.microsoft.com/office/drawing/2014/main" id="{30F69686-4400-D10C-8328-E3B1A097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="" xmlns:a16="http://schemas.microsoft.com/office/drawing/2014/main" id="{80BF7558-CAAB-3478-303F-20440382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3BA429-9640-094C-8CA1-88B197B4068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4774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>
            <a:extLst>
              <a:ext uri="{FF2B5EF4-FFF2-40B4-BE49-F238E27FC236}">
                <a16:creationId xmlns="" xmlns:a16="http://schemas.microsoft.com/office/drawing/2014/main" id="{3756DCB9-5546-4CF5-E64C-BD182A603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D4FD0-C879-C740-BCF1-B11D421191A0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8" name="Fußzeilenplatzhalter 4">
            <a:extLst>
              <a:ext uri="{FF2B5EF4-FFF2-40B4-BE49-F238E27FC236}">
                <a16:creationId xmlns="" xmlns:a16="http://schemas.microsoft.com/office/drawing/2014/main" id="{165C09E9-1C5F-9C0A-B3B8-68CDC5FE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>
            <a:extLst>
              <a:ext uri="{FF2B5EF4-FFF2-40B4-BE49-F238E27FC236}">
                <a16:creationId xmlns="" xmlns:a16="http://schemas.microsoft.com/office/drawing/2014/main" id="{235F8000-56D8-2C05-2951-35EBA8B3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BE477-8043-2C40-9AE3-06867D28302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25550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3">
            <a:extLst>
              <a:ext uri="{FF2B5EF4-FFF2-40B4-BE49-F238E27FC236}">
                <a16:creationId xmlns="" xmlns:a16="http://schemas.microsoft.com/office/drawing/2014/main" id="{1253875F-AB94-894A-0A59-7D879036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1C7F-E76E-8947-B689-827479174D7E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4" name="Fußzeilenplatzhalter 4">
            <a:extLst>
              <a:ext uri="{FF2B5EF4-FFF2-40B4-BE49-F238E27FC236}">
                <a16:creationId xmlns="" xmlns:a16="http://schemas.microsoft.com/office/drawing/2014/main" id="{13CD8C46-A22A-C8F1-F82A-A5FEC74FB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>
            <a:extLst>
              <a:ext uri="{FF2B5EF4-FFF2-40B4-BE49-F238E27FC236}">
                <a16:creationId xmlns="" xmlns:a16="http://schemas.microsoft.com/office/drawing/2014/main" id="{B4885E14-8DEF-8DE9-7BDE-52FDE45CC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5CA9B-A71D-0F42-8522-F57541CF4F1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49859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>
            <a:extLst>
              <a:ext uri="{FF2B5EF4-FFF2-40B4-BE49-F238E27FC236}">
                <a16:creationId xmlns="" xmlns:a16="http://schemas.microsoft.com/office/drawing/2014/main" id="{E3D5E448-6CDA-6EDD-CAE0-E20E9BABE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8C4FF-B501-F84B-AE35-0A184703E54C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3" name="Fußzeilenplatzhalter 4">
            <a:extLst>
              <a:ext uri="{FF2B5EF4-FFF2-40B4-BE49-F238E27FC236}">
                <a16:creationId xmlns="" xmlns:a16="http://schemas.microsoft.com/office/drawing/2014/main" id="{1E73C11B-2CF8-8779-87B5-83CD0EE5C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="" xmlns:a16="http://schemas.microsoft.com/office/drawing/2014/main" id="{49BBCF3C-68BD-840E-DF40-B98433DB0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55679-44AF-D34B-98DA-D0568C8674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73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="" xmlns:a16="http://schemas.microsoft.com/office/drawing/2014/main" id="{CF2CCFE3-E14D-D552-0805-3B05C8E68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6CB4C-4260-B44F-93DA-5A6AC75BDA39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="" xmlns:a16="http://schemas.microsoft.com/office/drawing/2014/main" id="{BA842424-218E-EDFF-A7DE-473C17994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="" xmlns:a16="http://schemas.microsoft.com/office/drawing/2014/main" id="{FD12D177-B8BC-566B-3E6E-28D6060F2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25000-9040-454E-A4C4-5E638BC8F3B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652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="" xmlns:a16="http://schemas.microsoft.com/office/drawing/2014/main" id="{A05527D7-A6F5-D6FE-EA88-FC9E3CF44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00AB-83BD-8A47-A3F6-8539E57FD821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6" name="Fußzeilenplatzhalter 4">
            <a:extLst>
              <a:ext uri="{FF2B5EF4-FFF2-40B4-BE49-F238E27FC236}">
                <a16:creationId xmlns="" xmlns:a16="http://schemas.microsoft.com/office/drawing/2014/main" id="{AEDBC642-FC7D-5666-AF87-C082F3010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="" xmlns:a16="http://schemas.microsoft.com/office/drawing/2014/main" id="{413579BE-81B0-FD8E-011A-9A805E13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57549-2DAC-1F44-805E-6751BD426F5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11377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B53B05CD-1AF5-A075-06E9-109D3DE43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E387-E609-9D4E-BB76-C217206CCFC6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BF41F634-DD81-7EE9-C985-4E6B8C2F3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31AF32F-8A69-4AE6-FD7D-8857A35D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5A241A-C2DF-0A46-9D16-7C38AB22BC65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77585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1D4700F5-D1CD-3567-5063-86916AE24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A2EF4-A9F8-6C47-8A72-1ED23D8E8390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2E296903-B6E6-89FB-0CA5-1686A8A74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7A1A16A2-0EAE-132E-2F90-480C130CF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2D1691-50E4-9C45-A12B-FC056DBDF5C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89789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="" xmlns:a16="http://schemas.microsoft.com/office/drawing/2014/main" id="{B5364E64-4FD2-AF15-7755-25E508259BE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>
            <a:extLst>
              <a:ext uri="{FF2B5EF4-FFF2-40B4-BE49-F238E27FC236}">
                <a16:creationId xmlns="" xmlns:a16="http://schemas.microsoft.com/office/drawing/2014/main" id="{74776664-AF80-49A4-B3EB-2A2820E3D13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418ABBD1-EA1D-BDE2-67AD-9BF321B53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8F050E-9137-E147-B94A-8AE23FDCAC1A}" type="datetimeFigureOut">
              <a:rPr lang="de-DE"/>
              <a:pPr>
                <a:defRPr/>
              </a:pPr>
              <a:t>10.05.2025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54A1B8CB-BE71-A362-013B-888E2BD896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9204872D-FBB0-CFAB-2CDB-271582C87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77AEC1E3-169A-4A4D-847E-C6A31B105FF2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2" name="Rechteck 8">
            <a:extLst>
              <a:ext uri="{FF2B5EF4-FFF2-40B4-BE49-F238E27FC236}">
                <a16:creationId xmlns="" xmlns:a16="http://schemas.microsoft.com/office/drawing/2014/main" id="{38E18C3E-CF34-5B0C-BAF0-4F4D3574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39" y="1524000"/>
            <a:ext cx="274947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  <a:buSzPct val="85000"/>
            </a:pPr>
            <a:r>
              <a:rPr lang="en-US" dirty="0">
                <a:solidFill>
                  <a:srgbClr val="800000"/>
                </a:solidFill>
                <a:cs typeface="Times New Roman" charset="0"/>
              </a:rPr>
              <a:t>Düsseldorf, </a:t>
            </a:r>
            <a:r>
              <a:rPr lang="en-US" dirty="0" smtClean="0">
                <a:solidFill>
                  <a:srgbClr val="800000"/>
                </a:solidFill>
                <a:cs typeface="Times New Roman" charset="0"/>
              </a:rPr>
              <a:t>10. Mai 2025</a:t>
            </a:r>
            <a:endParaRPr lang="en-US" sz="2000" dirty="0">
              <a:solidFill>
                <a:srgbClr val="800000"/>
              </a:solidFill>
              <a:cs typeface="Times New Roman" charset="0"/>
            </a:endParaRPr>
          </a:p>
        </p:txBody>
      </p:sp>
      <p:sp>
        <p:nvSpPr>
          <p:cNvPr id="4" name="Inhaltsplatzhalter 13">
            <a:extLst>
              <a:ext uri="{FF2B5EF4-FFF2-40B4-BE49-F238E27FC236}">
                <a16:creationId xmlns="" xmlns:a16="http://schemas.microsoft.com/office/drawing/2014/main" id="{B10CB306-DB45-6EAE-D510-9FE97CD0FA85}"/>
              </a:ext>
            </a:extLst>
          </p:cNvPr>
          <p:cNvSpPr txBox="1">
            <a:spLocks/>
          </p:cNvSpPr>
          <p:nvPr/>
        </p:nvSpPr>
        <p:spPr>
          <a:xfrm>
            <a:off x="479202" y="2582772"/>
            <a:ext cx="7772400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</a:pPr>
            <a:r>
              <a:rPr lang="de-DE" sz="3600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de-DE" sz="3600" b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>
              <a:buFont typeface="Arial" charset="0"/>
              <a:buNone/>
            </a:pPr>
            <a:r>
              <a:rPr lang="de-DE" b="1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de-DE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hteck 7">
            <a:extLst>
              <a:ext uri="{FF2B5EF4-FFF2-40B4-BE49-F238E27FC236}">
                <a16:creationId xmlns="" xmlns:a16="http://schemas.microsoft.com/office/drawing/2014/main" id="{EFE15850-BA03-F132-F625-46B9C8DDF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02" y="5470525"/>
            <a:ext cx="7772400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ahoma" charset="0"/>
              </a:rPr>
              <a:t>Ralph Leppin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Tahoma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Tahoma" charset="0"/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endParaRPr lang="en-US" dirty="0">
              <a:solidFill>
                <a:srgbClr val="0000FF"/>
              </a:solidFill>
              <a:latin typeface="Tahoma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1853952" y="3105835"/>
            <a:ext cx="49502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600" b="1" dirty="0"/>
              <a:t>Die Bedeutung der Geschlechtshormone in der </a:t>
            </a:r>
            <a:r>
              <a:rPr lang="de-DE" sz="3600" b="1" dirty="0" err="1"/>
              <a:t>Internistik</a:t>
            </a:r>
            <a:endParaRPr lang="de-DE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sz="2800" dirty="0" smtClean="0">
                <a:solidFill>
                  <a:srgbClr val="800000"/>
                </a:solidFill>
              </a:rPr>
              <a:t>Gliederung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46629" cy="3505200"/>
          </a:xfrm>
        </p:spPr>
        <p:txBody>
          <a:bodyPr rtlCol="0">
            <a:normAutofit/>
          </a:bodyPr>
          <a:lstStyle/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Definition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Biosynthese der Geschlechtshormone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Physiologie der Geschlechtshormone: ausgewählte Punkte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Pathologie der Geschlechtshormone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Fazit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060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Geschlechtshormone:</a:t>
            </a:r>
            <a:br>
              <a:rPr lang="de-DE" altLang="de-DE" sz="2800" dirty="0" smtClean="0">
                <a:solidFill>
                  <a:srgbClr val="800000"/>
                </a:solidFill>
              </a:rPr>
            </a:br>
            <a:r>
              <a:rPr lang="de-DE" altLang="de-DE" sz="2800" dirty="0" smtClean="0">
                <a:solidFill>
                  <a:srgbClr val="800000"/>
                </a:solidFill>
              </a:rPr>
              <a:t>Definition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46629" cy="3505200"/>
          </a:xfrm>
        </p:spPr>
        <p:txBody>
          <a:bodyPr rtlCol="0">
            <a:normAutofit/>
          </a:bodyPr>
          <a:lstStyle/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Geschlechtshormone sind Steroide.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Geschlechtshormone = Sexualsteroidhormone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Sexualsteroidhormone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/>
                <a:cs typeface="Calibri"/>
              </a:rPr>
              <a:t>≠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Steroidhormone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756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Steroidbiosynthese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775575" cy="3505200"/>
          </a:xfrm>
        </p:spPr>
        <p:txBody>
          <a:bodyPr rtlCol="0">
            <a:normAutofit/>
          </a:bodyPr>
          <a:lstStyle/>
          <a:p>
            <a:pPr algn="l">
              <a:spcBef>
                <a:spcPct val="20000"/>
              </a:spcBef>
              <a:defRPr/>
            </a:pPr>
            <a:endParaRPr lang="de-DE" sz="26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196" y="6577607"/>
            <a:ext cx="797526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800" dirty="0" smtClean="0">
                <a:solidFill>
                  <a:srgbClr val="99A1B3"/>
                </a:solidFill>
              </a:rPr>
              <a:t>Aus: Hämmerling R, Rotermund A, Hoppen H-O. (2009) Physiologie der Hypothalamus-Hypophysen-Nebennierenrinden-Achse. Kapitel 8 in Praxis der </a:t>
            </a:r>
            <a:r>
              <a:rPr lang="de-DE" sz="800" dirty="0" err="1" smtClean="0">
                <a:solidFill>
                  <a:srgbClr val="99A1B3"/>
                </a:solidFill>
              </a:rPr>
              <a:t>endokrinologischen</a:t>
            </a:r>
            <a:endParaRPr lang="de-DE" sz="800" dirty="0" smtClean="0">
              <a:solidFill>
                <a:srgbClr val="99A1B3"/>
              </a:solidFill>
            </a:endParaRPr>
          </a:p>
          <a:p>
            <a:pPr eaLnBrk="1" hangingPunct="1"/>
            <a:r>
              <a:rPr lang="de-DE" sz="800" dirty="0" smtClean="0">
                <a:solidFill>
                  <a:srgbClr val="99A1B3"/>
                </a:solidFill>
              </a:rPr>
              <a:t>Krankheitsbilder bei Hund und Katze 1. Auflage (Hämmerling: Herausgeberin) Stuttgart, </a:t>
            </a:r>
            <a:r>
              <a:rPr lang="de-DE" sz="800" dirty="0" err="1" smtClean="0">
                <a:solidFill>
                  <a:srgbClr val="99A1B3"/>
                </a:solidFill>
              </a:rPr>
              <a:t>Parey</a:t>
            </a:r>
            <a:r>
              <a:rPr lang="de-DE" sz="800" dirty="0" smtClean="0">
                <a:solidFill>
                  <a:srgbClr val="99A1B3"/>
                </a:solidFill>
              </a:rPr>
              <a:t>. p 58.</a:t>
            </a:r>
            <a:endParaRPr lang="de-DE" sz="800" dirty="0">
              <a:solidFill>
                <a:srgbClr val="99A1B3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3" t="47027" r="9963" b="16487"/>
          <a:stretch/>
        </p:blipFill>
        <p:spPr>
          <a:xfrm flipH="1" flipV="1">
            <a:off x="683568" y="1293870"/>
            <a:ext cx="7132738" cy="4871434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39634" y="6309320"/>
            <a:ext cx="16001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Steroidbiosynthese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860332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Steroidbiosynthese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280275" cy="3505200"/>
          </a:xfrm>
        </p:spPr>
        <p:txBody>
          <a:bodyPr rtlCol="0">
            <a:normAutofit fontScale="92500" lnSpcReduction="20000"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Steroidbiosynthese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Cholesterin ist der Vorläufer aller Steroide.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Steroidbiosynthese erfolgt unter ACTH-Einfluss.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us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Pregnenolon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entstehen alle weiteren Steroidhormone.</a:t>
            </a:r>
          </a:p>
          <a:p>
            <a:pPr algn="l">
              <a:spcBef>
                <a:spcPct val="20000"/>
              </a:spcBef>
              <a:defRPr/>
            </a:pP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Steroidhormone: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Glukokortikoide</a:t>
            </a: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Aldosteron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Sexualsteroide</a:t>
            </a:r>
            <a:endParaRPr lang="de-DE" sz="26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67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Steroidbiosynthese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280275" cy="3455640"/>
          </a:xfrm>
        </p:spPr>
        <p:txBody>
          <a:bodyPr rtlCol="0">
            <a:normAutofit fontScale="92500" lnSpcReduction="10000"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Lokalisationen der Steroidbiosynthese: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Nebennierenrinde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Gonaden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Haut</a:t>
            </a:r>
          </a:p>
          <a:p>
            <a:pPr algn="l">
              <a:spcBef>
                <a:spcPct val="20000"/>
              </a:spcBef>
              <a:defRPr/>
            </a:pP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Zonen der Nebenniere: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Rinde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Mark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Steroidbiosynthese in der Nebenniere</a:t>
            </a:r>
            <a:endParaRPr lang="de-DE" altLang="de-DE" sz="2800" dirty="0"/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6577607"/>
            <a:ext cx="828092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Hammersen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F. (1985) Endokrine Drüsen - Nebenniere. Kapitel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Histologie: Farbatlas der Mikroskopischen Anatomie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Auflage (Sobotta J und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Hammersen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F: Herausgeber) München Urban &amp; Schwarzenberg.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203 Abb. 467</a:t>
            </a:r>
            <a:endParaRPr lang="de-DE" sz="1400" dirty="0">
              <a:solidFill>
                <a:srgbClr val="99A1B3"/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5" t="62938" r="8984" b="15711"/>
          <a:stretch/>
        </p:blipFill>
        <p:spPr>
          <a:xfrm>
            <a:off x="755575" y="1408542"/>
            <a:ext cx="6141643" cy="4756761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07276" y="6309320"/>
            <a:ext cx="72491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Histologisches Schnittpräparat einer Nebenniere vom Schwein, Fixierung mit Kaliumbichromat, Färbung mit Kernechtrot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93227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Steroidbiosynthese in der Nebenniere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280275" cy="3743672"/>
          </a:xfrm>
        </p:spPr>
        <p:txBody>
          <a:bodyPr rtlCol="0">
            <a:norm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Zonen der Nebennierenrinde (von außen nach innen):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Zona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glomerulosa</a:t>
            </a: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Zona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fasciculata</a:t>
            </a: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Zona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reticularis</a:t>
            </a: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066889"/>
              </p:ext>
            </p:extLst>
          </p:nvPr>
        </p:nvGraphicFramePr>
        <p:xfrm>
          <a:off x="827584" y="4437112"/>
          <a:ext cx="748883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0051"/>
                <a:gridCol w="2450051"/>
                <a:gridCol w="2588730"/>
              </a:tblGrid>
              <a:tr h="0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Zone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Anteil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Produzierte Hormone</a:t>
                      </a:r>
                      <a:endParaRPr lang="de-DE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Zona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glomerulosa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ca. 25% des Cortex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Mineralokortikoide</a:t>
                      </a:r>
                      <a:r>
                        <a:rPr lang="de-DE" sz="1200" dirty="0" smtClean="0"/>
                        <a:t>,</a:t>
                      </a:r>
                      <a:r>
                        <a:rPr lang="de-DE" sz="1200" baseline="0" dirty="0" smtClean="0"/>
                        <a:t> Aldosteron</a:t>
                      </a:r>
                      <a:endParaRPr lang="de-DE" sz="1200" dirty="0" smtClean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Zona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fasciculata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&gt; 50% des Cortex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vor allem </a:t>
                      </a:r>
                      <a:r>
                        <a:rPr lang="de-DE" sz="1200" dirty="0" err="1" smtClean="0"/>
                        <a:t>Glukokortikoide</a:t>
                      </a:r>
                      <a:r>
                        <a:rPr lang="de-DE" sz="1200" dirty="0" smtClean="0"/>
                        <a:t> (Cortisol)</a:t>
                      </a:r>
                    </a:p>
                    <a:p>
                      <a:r>
                        <a:rPr lang="de-DE" sz="1200" dirty="0" smtClean="0"/>
                        <a:t>zu einem geringen Teil Sexualsteroide</a:t>
                      </a:r>
                      <a:endParaRPr lang="de-DE" sz="12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de-DE" sz="1200" dirty="0" err="1" smtClean="0"/>
                        <a:t>Zona</a:t>
                      </a:r>
                      <a:r>
                        <a:rPr lang="de-DE" sz="1200" dirty="0" smtClean="0"/>
                        <a:t> </a:t>
                      </a:r>
                      <a:r>
                        <a:rPr lang="de-DE" sz="1200" dirty="0" err="1" smtClean="0"/>
                        <a:t>reticularis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ca. 25% des Cortex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vor allem Sexualsteroide (Androgene)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 einem geringen Teil </a:t>
                      </a:r>
                      <a:r>
                        <a:rPr kumimoji="0" lang="de-DE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Glukokortikoide</a:t>
                      </a:r>
                      <a:endParaRPr kumimoji="0" lang="de-DE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950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Sexualsteroidbiosynthese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280275" cy="3743672"/>
          </a:xfrm>
        </p:spPr>
        <p:txBody>
          <a:bodyPr rtlCol="0">
            <a:normAutofit fontScale="92500" lnSpcReduction="20000"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Sexualsteroide: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Androgene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Östrogene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</a:t>
            </a:r>
          </a:p>
          <a:p>
            <a:pPr algn="l">
              <a:spcBef>
                <a:spcPct val="20000"/>
              </a:spcBef>
              <a:defRPr/>
            </a:pPr>
            <a:endParaRPr lang="de-DE" sz="26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Lokalisationen der Sexualsteroidbiosynthese: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Gonaden als primärer Syntheseort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Nebennierenrinde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Plazenta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Leber, Fettgewebe, Haarfollikel der Haut</a:t>
            </a:r>
            <a:endParaRPr lang="de-DE" sz="26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164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Sexualsteroidbiosynthese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280275" cy="3743672"/>
          </a:xfrm>
        </p:spPr>
        <p:txBody>
          <a:bodyPr rtlCol="0">
            <a:norm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Die Sexualsteroidbiosynthese erfolgt in den Gonaden, der Neben-nierenrinde und in der Haut nach denselben enzymatischen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Syn-theseschritten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, nur jeweils in unterschiedlichen Konzentrationen.</a:t>
            </a:r>
          </a:p>
          <a:p>
            <a:pPr algn="l">
              <a:spcBef>
                <a:spcPct val="20000"/>
              </a:spcBef>
              <a:defRPr/>
            </a:pP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In den Gonaden beider Geschlechter werden Sexualsteroide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-bildet.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984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Androgene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775575" cy="3671664"/>
          </a:xfrm>
        </p:spPr>
        <p:txBody>
          <a:bodyPr rtlCol="0">
            <a:normAutofit fontScale="92500" lnSpcReduction="20000"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Androgene beim männlichen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höchste Konzentration in den Hoden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Testosteron ist das dominierende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testikuläre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Androgen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Testosteronsynthese in den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Leydigschen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Zwischenzellen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Umwandlung des Testosterons in </a:t>
            </a:r>
            <a:r>
              <a:rPr lang="de-DE" sz="2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Dihydrotestosteron</a:t>
            </a: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in den Nebenhoden, der Prostata und der Haut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Auslösung der Libido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Ausbildung der akzessorischen Geschlechtsdrüsen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Ausbildung der sekundären männlichen Geschlechtsmerkmale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39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20713"/>
            <a:ext cx="6048027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Androgene – Samenkanälchen im Hoden</a:t>
            </a:r>
            <a:endParaRPr lang="de-DE" altLang="de-DE" sz="2800" dirty="0"/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6577607"/>
            <a:ext cx="77768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Brehm R. (2019) Entwicklung und Bau der Samenzellen. Kapitel 4 in Embryologie der Haustiere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Auflage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(Kressin M und Brehm R: Herausgeber)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Stuttgart,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Thieme.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35 Abb. 4.1b.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64" t="5638" r="8266" b="64890"/>
          <a:stretch/>
        </p:blipFill>
        <p:spPr>
          <a:xfrm>
            <a:off x="755576" y="1556793"/>
            <a:ext cx="4035493" cy="4536504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683568" y="6309320"/>
            <a:ext cx="57390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Schematische Darstellung des Querschnitts eines Samenkanälchens vom adulten Schafbock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963756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Androgene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Androgene beim weiblichen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Synthese in den ovariellen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Thekazellen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und in der Neben-nierenrinde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ktiver Androgen-Metabolismus in der dermalen Papille des Haarfollikels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Mensch: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androgenbedingte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Alopezie häufigster Grund für Haarverlust bei Mann und Frau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Tier: androgener Einfluss auf Haarfollikel weniger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ausge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-prägt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45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Östrogene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Östrogene beim männlichen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Synthese von Östradiol-17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β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in den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Sertolizellen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Haut synthetisiert durch periphere Aromatisierung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androgener Vorstufen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ebenfalls Östradiol-17</a:t>
            </a:r>
            <a:r>
              <a:rPr lang="el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β 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Dermatitiden führen beim Rüden zu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stark erhöhten Östradiol-17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β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-Konzentrationen im Blutserum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Östradiol-17</a:t>
            </a:r>
            <a:r>
              <a:rPr lang="el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β-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Konzentrationen im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Blutserum wegen der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testikulären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und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extratestikulären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Synthese nicht zur Diagnostik von Erkrankungen der Hoden und der Prostata geeignet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25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Östrogene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Östrogene beim weiblichen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Synthese von Östrogenen hauptsächlich in den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Granulosa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-zellen der Ovarien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Synthese über Aromatisierung von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Androstendion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und Testosteron</a:t>
            </a:r>
            <a:r>
              <a:rPr lang="el-G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iologische Wirkungen durch spezifische Östrogen-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Rezep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-toren, die kein Progesteron oder Androgen binden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eine diagnostische Aussage durch die Messung der Östradiol-17</a:t>
            </a:r>
            <a:r>
              <a:rPr lang="el-GR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β-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Konzentrationen im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Blutserum bezüglich des ovariellen Funktionsstatus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19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Östrogene - Ovar</a:t>
            </a:r>
            <a:endParaRPr lang="de-DE" altLang="de-DE" sz="2800" dirty="0"/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984" y="6577607"/>
            <a:ext cx="67771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Kressin M. (2019) Entwicklung und Bau der Eizellen. Kapitel 5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Embryologie der Haustiere</a:t>
            </a:r>
          </a:p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Auflage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(Kressin M und Brehm R: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Herausgeber) Stuttgart,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Thieme.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50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Abb.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5.1.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1" t="26576" r="13186" b="27568"/>
          <a:stretch/>
        </p:blipFill>
        <p:spPr>
          <a:xfrm flipH="1" flipV="1">
            <a:off x="798984" y="1542340"/>
            <a:ext cx="4486730" cy="462296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77985" y="6309320"/>
            <a:ext cx="64668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Schematische Darstellung des Ovars mit Follikeln und Gelbkörpern in verschiedenen Entwicklungsstadien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786121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Progesteron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 beim männlichen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 ist eine Vorstufe von Testosteron in der Synthesekette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 und seine synthetischen Analoga können an Androgen-Rezeptoren binden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odulierender Effekt auf die Androgen-Sekretion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Anwendung von Gestagenen zur Therapie der Prostata-hyperplasie des Rüden und Unterbindung des Harn-spritzens beim Kater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783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Progesteron - Physiologie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 beim weiblichen Tier: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 wird im Ovar in geringfügig suprabasalen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Kon-zentrationen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in den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luteinisierenden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Granulosazellen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und in höheren Konzentrationen im Corpus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luteum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gebildet.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w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ichtige Rolle bei der Aufrechterhaltung der Gravidität bzw. des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Anöstrus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mmunsuppressive Wirkung erhöht das Risiko für eine Endometritis oder Pyometra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lukokortikoide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und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diabetogene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Aktivität kann zur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Ent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-wicklung eines Diabetes mellitus und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Hyperkortiso-lismus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beitragen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8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In diesem Vortrag soll nur über die Überproduktion von Geschlechtshormonen gesprochen.</a:t>
            </a:r>
          </a:p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Die fehlende Produktion der Sexualsteroide, z. B. als Konsequenz einer Kastration ist Thema in anderen Vorträgen.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54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Nebenniere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Hormonüberproduktion der Nebennieren: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Rinde: Hyperadrenokortizismus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rimärer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Hyperaldosteronismus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Hyperkortisolismus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Hyperandrogenismus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, -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östrogenismus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, -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progesteronismus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Mark: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Phäochromozytom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687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Nebenniere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Sexualsteroid-sezernierende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Tumore: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xzessive Sekretion von Sexualsteroiden durch Tumore bei: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abberanter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Biosynthese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Enzymdefizienzen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selten bei Hund und Katze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äufiger beim Frettchen 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566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Nebenniere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 sexualsteroid-sezernierende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Tumore: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usschließlich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Hyperprogesteronismus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Geschlecht: männlich oder weiblich, immer kastriert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Hyperkortisolismus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Diagnose: siehe unten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Therapie: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Adrenalektomie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84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Nebenniere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Feline sexualsteroid-sezernierende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Tumore: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Alter: 7-15 Jahre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Geschlecht: männlich oder weiblich, immer kastriert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und Diagnose: siehe unten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Therapie: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Adrenalektomie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142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Nebenniere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exualsteroid-sezernierende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Tumore beim Frettchen: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Alter: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1,5 - 3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Jahre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Geschlecht: männlich oder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weiblich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Hyperplasien, Adenome oder </a:t>
            </a:r>
            <a:r>
              <a:rPr lang="de-DE" sz="240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Adenokarzinome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durch das im Exzess produzierte Sexualsteroid; oft liegt ein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vor: siehe unten</a:t>
            </a: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Therapie: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unilaterale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Adrenalektomie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Rezidiv in 40% der Fälle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3118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Hoden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16832"/>
            <a:ext cx="8078788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Hodentumore: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Die drei häufigsten Hodentumore beim Rüden sind: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Sertolizelltumor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Seminom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Leydigzelltumor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Sertolizelltumore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produzieren in ca. 19%,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Leydigzelltumore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sehr selten,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Seminome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nie exzessiv Östrogene mit der Folge eines Feminisierungssyndroms.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Feminisierungsrate bei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Sertolizelltumoren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bdominal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kryptorchiden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Hoden 70,4%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nguinal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kryptorchiden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Hoden 50%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krotal gelegenen Hoden 16,7%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6577607"/>
            <a:ext cx="6676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Wehrend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A, Hirschberger J, </a:t>
            </a:r>
            <a:r>
              <a:rPr lang="de-DE" sz="800" dirty="0" err="1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L‘Eplattenier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HF. (2022) Tumoren der Geschlechtsorgane. 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</a:t>
            </a:r>
          </a:p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Kleintieronkologie 4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Auflage (Kessler M: Herausgeber) Stuttgart, Thieme.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 580-583.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966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Ovar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16832"/>
            <a:ext cx="8078788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Ovartumore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:</a:t>
            </a: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Der häufigste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Ovartumor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der Hündin ist:</a:t>
            </a:r>
          </a:p>
          <a:p>
            <a:pPr lvl="2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Granulosazelltumor</a:t>
            </a: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bzw.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Granulosa-Thekazelltumor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lvl="2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exzessive </a:t>
            </a: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Östrogen- bzw. Östrogen- und </a:t>
            </a:r>
            <a:r>
              <a:rPr 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Progesteronsynthese</a:t>
            </a: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möglich</a:t>
            </a: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6577607"/>
            <a:ext cx="6676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Wehrend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A, Hirschberger J, </a:t>
            </a:r>
            <a:r>
              <a:rPr lang="de-DE" sz="800" dirty="0" err="1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L‘Eplattenier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HF. (2022) Tumoren der Geschlechtsorgane. 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</a:t>
            </a:r>
          </a:p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Kleintieronkologie 4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Auflage (Kessler M: Herausgeber) Stuttgart, Thieme.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 580-583.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91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Ovar - Pathologie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16832"/>
            <a:ext cx="8078788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Ovarzysten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: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äufig bei Meerschweinchen (70 - 80% der adulten Tiere)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Zysten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aus dem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Rete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ovarii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äufiges Vorkommen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önnen sehr groß werden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Zysten aus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präovulatorischen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Follikeln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ühren in 10 – 20% zu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Zysten aus dem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Epoophoron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6577607"/>
            <a:ext cx="66765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Wehrend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A, Hirschberger J, </a:t>
            </a:r>
            <a:r>
              <a:rPr lang="de-DE" sz="800" dirty="0" err="1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L‘Eplattenier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HF. (2022) Tumoren der Geschlechtsorgane. 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</a:t>
            </a:r>
          </a:p>
          <a:p>
            <a:pPr lvl="0" eaLnBrk="1" hangingPunct="1"/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Kleintieronkologie 4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Auflage (Kessler M: Herausgeber) Stuttgart, Thieme.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pp 580-583.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950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Hyperandrogenismus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078788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Hyperandrogenismus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Rüden: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Aggressivität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exuelle Erregung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fettige Seborrhoe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Vergrößerung der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Perianal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 und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Zirkumanaldrüsen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Vergrößerung der Prostata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119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Hyperandrogenismus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078788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Hyperandrogenismus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Hündinnen: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Maskulinisierung: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ännliches Verhalten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Klitorishypertrophie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9288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Hyperandrogenismus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felinen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Hyperandrogenismus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kastrierten Katern: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xzessive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Produktion von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Testosteron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veränderter Uringeruch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Harnspritzen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Aggressivität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erneute Ausbildung von Penishaken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9830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88840"/>
            <a:ext cx="7920235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bei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Rüden: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Feminisierungssyndrom: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ilaterale, nicht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pruritische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Alopezie in den Flanken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Gynäkomastie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Galaktorrhoe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Atrophie des nicht betroffenen Hodens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Libidoverlust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squamöse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Metaplasie der Prostata mit erhöhter Neigung zur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Abszessbildung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Attraktivität für andere Rüden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Wesensveränderungen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plastische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Anämie bis hin zur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Panzytopenie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964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188" y="6577607"/>
            <a:ext cx="67729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Hämmerling R,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Günzel-Apel A-R.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(2009)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Alopezie durch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Imbalanzen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Sexualsteroide.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Praxis der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endokrinologischen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Krankheitsbilder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bei Hund und Katze 1. Auflage (Hämmerling: Herausgeberin) Stuttgart, </a:t>
            </a:r>
            <a:r>
              <a:rPr lang="de-DE" sz="800" dirty="0" err="1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Parey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125 Abb. 20.2a,b.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2" t="55045" r="31036" b="18074"/>
          <a:stretch/>
        </p:blipFill>
        <p:spPr>
          <a:xfrm>
            <a:off x="803188" y="1624818"/>
            <a:ext cx="6361471" cy="446847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720044" y="6309320"/>
            <a:ext cx="36359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Hund mit ausgedehnter Alopezie durch </a:t>
            </a:r>
            <a:r>
              <a:rPr lang="de-DE" sz="1000" dirty="0" err="1" smtClean="0"/>
              <a:t>Sertolizelltumor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660644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772816"/>
            <a:ext cx="7920235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bei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Hündinnen: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Zyklusanomalien in Form einer verlängerten Läufigkeit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ilateral-symmetrische Alopezie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Hyperpigmentierung, Seborrhoe,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Pyodermie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glandulär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-zystische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Endometriumhyperplasie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, die sich bei gleichzeitigem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Progesteroneinfluss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zu einer Pyometra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ent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-wickeln kann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Attraktivität für männliche Tiere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Vulvaschwellung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serosanguinöser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Vulvaausfluss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icht regenerative Anämie infolge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myelotoxischer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Wirkung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27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88840"/>
            <a:ext cx="7920235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6577607"/>
            <a:ext cx="67485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Wehrend A, Hirschberger J,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L‘Eplattenier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HF.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2022) Tumoren der Geschlechtsorgane.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Kleintieronkologie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Auflage (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Kessler M: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Herausgeber) Stuttgart, Thieme. 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568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Abb.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22.4.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5" t="29099" r="9963" b="51982"/>
          <a:stretch/>
        </p:blipFill>
        <p:spPr>
          <a:xfrm rot="10800000">
            <a:off x="790669" y="1628798"/>
            <a:ext cx="6569199" cy="446449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55576" y="6309320"/>
            <a:ext cx="72587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Haut und </a:t>
            </a:r>
            <a:r>
              <a:rPr lang="de-DE" sz="1000" dirty="0" err="1" smtClean="0"/>
              <a:t>Haarkleidveränderungen</a:t>
            </a:r>
            <a:r>
              <a:rPr lang="de-DE" sz="1000" dirty="0" smtClean="0"/>
              <a:t> bei einer 8-jährigen Mischlingshündin mit einem endokrin aktiven </a:t>
            </a:r>
            <a:r>
              <a:rPr lang="de-DE" sz="1000" dirty="0" err="1" smtClean="0"/>
              <a:t>Granulosazelltumor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2547477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88840"/>
            <a:ext cx="7920235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6577607"/>
            <a:ext cx="67485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Aus: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Wehrend A, Hirschberger J, </a:t>
            </a:r>
            <a:r>
              <a:rPr lang="de-DE" sz="800" dirty="0" err="1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L‘Eplattenier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HF.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2022) Tumoren der Geschlechtsorgane.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Kapitel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Kleintieronkologie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eaLnBrk="1" hangingPunct="1"/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Auflage (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Kessler M: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Herausgeber) Stuttgart, Thieme. p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568 </a:t>
            </a:r>
            <a:r>
              <a:rPr lang="de-DE" sz="800" dirty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Abb. </a:t>
            </a:r>
            <a:r>
              <a:rPr lang="de-DE" sz="800" dirty="0" smtClean="0">
                <a:solidFill>
                  <a:srgbClr val="99A1B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22.5.</a:t>
            </a:r>
            <a:endParaRPr lang="de-DE" sz="800" dirty="0">
              <a:solidFill>
                <a:srgbClr val="99A1B3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55576" y="6309320"/>
            <a:ext cx="63722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Abb.: </a:t>
            </a:r>
            <a:r>
              <a:rPr lang="de-DE" sz="1000" dirty="0" err="1" smtClean="0"/>
              <a:t>Ödematisierte</a:t>
            </a:r>
            <a:r>
              <a:rPr lang="de-DE" sz="1000" dirty="0" smtClean="0"/>
              <a:t> Vulva bei einer 12-jährigen </a:t>
            </a:r>
            <a:r>
              <a:rPr lang="de-DE" sz="1000" dirty="0" err="1" smtClean="0"/>
              <a:t>Beaglehündin</a:t>
            </a:r>
            <a:r>
              <a:rPr lang="de-DE" sz="1000" dirty="0" smtClean="0"/>
              <a:t> mit einem endokrin aktiven </a:t>
            </a:r>
            <a:r>
              <a:rPr lang="de-DE" sz="1000" dirty="0" err="1" smtClean="0"/>
              <a:t>Granulosazelltumor</a:t>
            </a:r>
            <a:endParaRPr lang="de-DE" sz="10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7" t="29820" r="51488" b="47568"/>
          <a:stretch/>
        </p:blipFill>
        <p:spPr>
          <a:xfrm rot="10800000">
            <a:off x="815386" y="1651577"/>
            <a:ext cx="5412798" cy="445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408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eines felinen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bei kastrierten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Kätzinnen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yklisches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Rolligkeitsverhalten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Vergrößerung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der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Vulva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4715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88840"/>
            <a:ext cx="8459787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männlichen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Frettchen: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Alopezie am Schwanz beginnend, sich nach kranial ausbreitend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Aggressivität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Urinabsatzprobleme durch vergrößerte Prostata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Panmyelophthise</a:t>
            </a: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9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88840"/>
            <a:ext cx="8136259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weiblichen intakten Frettchen: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Induktion der Ovulation durch den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Deckakt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varielle Zysten bilden sich, wenn die Ovulation unterbleibt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o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varielle Zysten führen zum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Mortalitätsrate beim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durch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Panmyelophthise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: 20 – 30%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Therapie: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Kastration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humanes </a:t>
            </a:r>
            <a:r>
              <a:rPr lang="de-DE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Choriongonadotropin</a:t>
            </a:r>
            <a:endParaRPr lang="de-DE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GnRH</a:t>
            </a: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-Analoga (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Deslorelin)</a:t>
            </a: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582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459787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weiblichen kastrierten Frettchen: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Hormone der Gonaden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fehlen nach der Kastration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Wegfall der negative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Rückkopplung auf Hypothalamus und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Hypophyse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GnRH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wird vermehrt sekretiert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Hyperplasie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bzw.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Adenome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beider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Nebennieren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Hyperadrenokortizismus mit vermehrter Sexualsteroidsynthese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wie Ranze (trotz Kastration), Alopezie und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Panmyelophthise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resultieren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8568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Hyperöstrogenismus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1916832"/>
            <a:ext cx="8136259" cy="3671664"/>
          </a:xfrm>
        </p:spPr>
        <p:txBody>
          <a:bodyPr rtlCol="0">
            <a:noAutofit/>
          </a:bodyPr>
          <a:lstStyle/>
          <a:p>
            <a:pPr algn="l"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Hyperöstrogenismus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bei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Meerschweinchen: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exuelle Hyperaktivität, Besteigen anderer Tiere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z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. T. aggressives Verhalten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Krustenbildung an den Zitzen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Alopezie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erhöhte Wahrscheinlichkeit für Tumore an Ovarien, Uterus,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Vagina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sowie für eine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glandulär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-zystische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Endometrium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-hyperplasie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Appetitlosigkeit, Verdauungsstörungen durch Kompression des Darms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Gewichtsverlust 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787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Hyperprogesteronismus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2133600"/>
            <a:ext cx="8352284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caninen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Hyperprogesteronismus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Hündinnen: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Azyklie</a:t>
            </a: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Pyometra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Hyperkortisolismus: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Polyurie/Polydipsie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Polyphagie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Veränderung der Haarfarbe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Gewichtszunahme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ermehrtes Hecheln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ergrößerter Bauchumfang</a:t>
            </a:r>
            <a:endParaRPr lang="de-DE" sz="16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141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Hyperprogesteronismus</a:t>
            </a:r>
            <a:r>
              <a:rPr lang="de-DE" altLang="de-DE" sz="2800" dirty="0" smtClean="0">
                <a:solidFill>
                  <a:srgbClr val="800000"/>
                </a:solidFill>
              </a:rPr>
              <a:t> - Symptome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eines felinen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Hyperprogesteronismus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exzessive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Produktion von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Progestinen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(z. B. Progesteron,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17-Hydroxyprogesteron)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Symptome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eines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Hyperkortisolismus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dünnes Haarkleid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Hautatrophie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Fragilität </a:t>
            </a:r>
            <a:r>
              <a:rPr lang="de-DE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der </a:t>
            </a: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Haut</a:t>
            </a:r>
          </a:p>
          <a:p>
            <a:pPr marL="914400" lvl="1" indent="-457200" algn="l">
              <a:buFont typeface="Wingdings" panose="05000000000000000000" pitchFamily="2" charset="2"/>
              <a:buChar char="Ø"/>
              <a:defRPr/>
            </a:pPr>
            <a:r>
              <a:rPr lang="de-DE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Diabetes mellitus (z. T. schlecht einstellbar)</a:t>
            </a: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643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Exzessive Produktion - Diagnose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920235" cy="3671664"/>
          </a:xfrm>
        </p:spPr>
        <p:txBody>
          <a:bodyPr rtlCol="0">
            <a:noAutofit/>
          </a:bodyPr>
          <a:lstStyle/>
          <a:p>
            <a:pPr algn="l">
              <a:spcBef>
                <a:spcPct val="20000"/>
              </a:spcBef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Diagnosestellung: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Verdacht auf Grund der Symptomatik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Adrenomegalie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bei abdomineller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Sonographie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Testung der Hormonkonzentrationen (inklusive Cortisol) vor und nach ACTH-Stimulationstest;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Cortisolkonzentration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trotz Symptomen eines Hyperkortisolismus bei </a:t>
            </a:r>
            <a:r>
              <a:rPr lang="de-DE" sz="2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Hyperprogesteronismus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normal oder sogar erniedrigt; ursächliches Sexualsteroid für ein kastriertes Tier zu hoch und nicht stimulierbar</a:t>
            </a: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3854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r>
              <a:rPr lang="de-DE" altLang="de-DE" sz="2800" dirty="0" smtClean="0">
                <a:solidFill>
                  <a:srgbClr val="800000"/>
                </a:solidFill>
              </a:rPr>
              <a:t>: Fazit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8352283" cy="3671664"/>
          </a:xfrm>
        </p:spPr>
        <p:txBody>
          <a:bodyPr rtlCol="0"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Die Geschlechtshormone werden in verschiedenen Organen wie den Gonaden, der Nebennierenrinde und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der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Haut 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nach denselben enzymatischen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Syntheseschritten</a:t>
            </a:r>
            <a:r>
              <a:rPr lang="de-DE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, nur jeweils in unterschiedlichen 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Konzentrationen produziert.</a:t>
            </a:r>
          </a:p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Weder das Geschlecht noch der Kastrationsstatus sind entscheidend für die Ausprägung der Symptome im Erkrankungsfall.</a:t>
            </a:r>
          </a:p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Es gibt </a:t>
            </a:r>
            <a:r>
              <a:rPr lang="de-DE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tierartliche</a:t>
            </a: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 Unterschiede bezüglich der Pathogenese und Symptomatik.</a:t>
            </a:r>
          </a:p>
          <a:p>
            <a:pPr marL="342900" indent="-342900" algn="l">
              <a:buFont typeface="Wingdings" panose="05000000000000000000" pitchFamily="2" charset="2"/>
              <a:buChar char="Ø"/>
              <a:defRPr/>
            </a:pPr>
            <a:r>
              <a:rPr lang="de-DE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charset="0"/>
              </a:rPr>
              <a:t>Da häufig Neoplasien ursächlich sind, ist in diesen Fällen eine chirurgische Therapie empfehlenswert.</a:t>
            </a:r>
            <a:endParaRPr lang="de-DE" sz="24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buFont typeface="Wingdings" panose="05000000000000000000" pitchFamily="2" charset="2"/>
              <a:buChar char="Ø"/>
              <a:defRPr/>
            </a:pPr>
            <a:endParaRPr lang="de-DE" sz="2000" dirty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  <a:p>
            <a:pPr marL="457200" indent="-457200" algn="l">
              <a:spcBef>
                <a:spcPct val="20000"/>
              </a:spcBef>
              <a:buFont typeface="Wingdings" panose="05000000000000000000" pitchFamily="2" charset="2"/>
              <a:buChar char="Ø"/>
              <a:defRPr/>
            </a:pPr>
            <a:endParaRPr lang="de-DE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84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Grafik 11">
            <a:extLst>
              <a:ext uri="{FF2B5EF4-FFF2-40B4-BE49-F238E27FC236}">
                <a16:creationId xmlns="" xmlns:a16="http://schemas.microsoft.com/office/drawing/2014/main" id="{98A1304D-3E11-E782-E47C-19C62982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56177" y="83700"/>
            <a:ext cx="2606824" cy="1257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>
            <a:extLst>
              <a:ext uri="{FF2B5EF4-FFF2-40B4-BE49-F238E27FC236}">
                <a16:creationId xmlns="" xmlns:a16="http://schemas.microsoft.com/office/drawing/2014/main" id="{4914D34D-1D3A-CF73-CF02-2524969AF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620713"/>
            <a:ext cx="5903912" cy="504825"/>
          </a:xfrm>
        </p:spPr>
        <p:txBody>
          <a:bodyPr/>
          <a:lstStyle/>
          <a:p>
            <a:pPr algn="l"/>
            <a:r>
              <a:rPr lang="de-DE" altLang="de-DE" sz="2800" dirty="0" smtClean="0">
                <a:solidFill>
                  <a:srgbClr val="800000"/>
                </a:solidFill>
              </a:rPr>
              <a:t>Geschlechtshormone in der </a:t>
            </a:r>
            <a:r>
              <a:rPr lang="de-DE" altLang="de-DE" sz="2800" dirty="0" err="1" smtClean="0">
                <a:solidFill>
                  <a:srgbClr val="800000"/>
                </a:solidFill>
              </a:rPr>
              <a:t>Internistik</a:t>
            </a:r>
            <a:endParaRPr lang="de-DE" altLang="de-DE" sz="2800" dirty="0"/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7B7B51D0-814A-E919-F08E-2E27B2C63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3" y="2133600"/>
            <a:ext cx="7775575" cy="3505200"/>
          </a:xfrm>
        </p:spPr>
        <p:txBody>
          <a:bodyPr rtlCol="0">
            <a:normAutofit/>
          </a:bodyPr>
          <a:lstStyle/>
          <a:p>
            <a:pPr lvl="0" defTabSz="457200" fontAlgn="auto">
              <a:spcAft>
                <a:spcPts val="0"/>
              </a:spcAft>
              <a:defRPr/>
            </a:pPr>
            <a:r>
              <a:rPr lang="de-DE" sz="6000" b="1" dirty="0">
                <a:solidFill>
                  <a:prstClr val="black">
                    <a:lumMod val="85000"/>
                    <a:lumOff val="15000"/>
                  </a:prstClr>
                </a:solidFill>
                <a:latin typeface="Calibri" charset="0"/>
              </a:rPr>
              <a:t>Vielen Dank für Ihre Aufmerksamkeit</a:t>
            </a:r>
          </a:p>
          <a:p>
            <a:pPr algn="l" fontAlgn="auto"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D2C5C083-ED6E-483A-FFB2-4B0BA117997E}"/>
              </a:ext>
            </a:extLst>
          </p:cNvPr>
          <p:cNvSpPr/>
          <p:nvPr/>
        </p:nvSpPr>
        <p:spPr>
          <a:xfrm>
            <a:off x="0" y="6597352"/>
            <a:ext cx="9144000" cy="2880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D913FB1A-7BAE-21B5-3C6E-C1F8AADFC545}"/>
              </a:ext>
            </a:extLst>
          </p:cNvPr>
          <p:cNvSpPr/>
          <p:nvPr/>
        </p:nvSpPr>
        <p:spPr>
          <a:xfrm>
            <a:off x="0" y="1222375"/>
            <a:ext cx="9144000" cy="54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dirty="0"/>
          </a:p>
        </p:txBody>
      </p:sp>
      <p:sp>
        <p:nvSpPr>
          <p:cNvPr id="6" name="Textfeld 6">
            <a:extLst>
              <a:ext uri="{FF2B5EF4-FFF2-40B4-BE49-F238E27FC236}">
                <a16:creationId xmlns="" xmlns:a16="http://schemas.microsoft.com/office/drawing/2014/main" id="{90A73829-B3A0-C562-466B-622B6C200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6577607"/>
            <a:ext cx="12394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de-DE" sz="1400" dirty="0" smtClean="0">
                <a:solidFill>
                  <a:srgbClr val="99A1B3"/>
                </a:solidFill>
              </a:rPr>
              <a:t>Ralph Leppin</a:t>
            </a:r>
            <a:endParaRPr lang="de-DE" sz="1400" dirty="0">
              <a:solidFill>
                <a:srgbClr val="99A1B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45361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Larissa-Design</Template>
  <TotalTime>0</TotalTime>
  <Words>2170</Words>
  <Application>Microsoft Office PowerPoint</Application>
  <PresentationFormat>Bildschirmpräsentation (4:3)</PresentationFormat>
  <Paragraphs>345</Paragraphs>
  <Slides>45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45</vt:i4>
      </vt:variant>
    </vt:vector>
  </HeadingPairs>
  <TitlesOfParts>
    <vt:vector size="46" baseType="lpstr">
      <vt:lpstr>Larissa-Design</vt:lpstr>
      <vt:lpstr>PowerPoint-Präsentation</vt:lpstr>
      <vt:lpstr>Geschlechtshormone in der Internistik: Gliederung</vt:lpstr>
      <vt:lpstr>Geschlechtshormone: Definition</vt:lpstr>
      <vt:lpstr>Geschlechtshormone in der Internistik: Steroidbiosynthese</vt:lpstr>
      <vt:lpstr>Geschlechtshormone in der Internistik: Steroidbiosynthese</vt:lpstr>
      <vt:lpstr>Geschlechtshormone in der Internistik: Steroidbiosynthese</vt:lpstr>
      <vt:lpstr>Geschlechtshormone in der Internistik: Steroidbiosynthese in der Nebenniere</vt:lpstr>
      <vt:lpstr>Geschlechtshormone in der Internistik: Steroidbiosynthese in der Nebenniere</vt:lpstr>
      <vt:lpstr>Geschlechtshormone in der Internistik: Sexualsteroidbiosynthese</vt:lpstr>
      <vt:lpstr>Geschlechtshormone in der Internistik: Sexualsteroidbiosynthese</vt:lpstr>
      <vt:lpstr>Geschlechtshormone in der Internistik: Androgene - Physiologie</vt:lpstr>
      <vt:lpstr>Geschlechtshormone in der Internistik: Androgene – Samenkanälchen im Hoden</vt:lpstr>
      <vt:lpstr>Geschlechtshormone in der Internistik: Androgene - Physiologie</vt:lpstr>
      <vt:lpstr>Geschlechtshormone in der Internistik: Östrogene - Physiologie</vt:lpstr>
      <vt:lpstr>Geschlechtshormone in der Internistik: Östrogene - Physiologie</vt:lpstr>
      <vt:lpstr>Geschlechtshormone in der Internistik: Östrogene - Ovar</vt:lpstr>
      <vt:lpstr>Geschlechtshormone in der Internistik: Progesteron - Physiologie</vt:lpstr>
      <vt:lpstr>Geschlechtshormone in der Internistik: Progesteron - Physiologie</vt:lpstr>
      <vt:lpstr>Geschlechtshormone in der Internistik: Pathologie</vt:lpstr>
      <vt:lpstr>Geschlechtshormone in der Internistik: Nebenniere - Pathologie</vt:lpstr>
      <vt:lpstr>Geschlechtshormone in der Internistik: Nebenniere - Pathologie</vt:lpstr>
      <vt:lpstr>Geschlechtshormone in der Internistik: Nebenniere - Pathologie</vt:lpstr>
      <vt:lpstr>Geschlechtshormone in der Internistik: Nebenniere - Pathologie</vt:lpstr>
      <vt:lpstr>Geschlechtshormone in der Internistik: Nebenniere - Pathologie</vt:lpstr>
      <vt:lpstr>Geschlechtshormone in der Internistik: Hoden - Pathologie</vt:lpstr>
      <vt:lpstr>Geschlechtshormone in der Internistik: Ovar - Pathologie</vt:lpstr>
      <vt:lpstr>Geschlechtshormone in der Internistik: Ovar - Pathologie</vt:lpstr>
      <vt:lpstr>Geschlechtshormone in der Internistik: Hyperandrogenismus - Symptome</vt:lpstr>
      <vt:lpstr>Geschlechtshormone in der Internistik: Hyperandrogenismus - Symptome</vt:lpstr>
      <vt:lpstr>Geschlechtshormone in der Internistik: Hyperandrogenismus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Hyperöstrogenismus - Symptome</vt:lpstr>
      <vt:lpstr>Geschlechtshormone in der Internistik: Hyperprogesteronismus - Symptome</vt:lpstr>
      <vt:lpstr>Geschlechtshormone in der Internistik: Hyperprogesteronismus - Symptome</vt:lpstr>
      <vt:lpstr>Geschlechtshormone in der Internistik: Exzessive Produktion - Diagnose</vt:lpstr>
      <vt:lpstr>Geschlechtshormone in der Internistik: Fazit</vt:lpstr>
      <vt:lpstr>Geschlechtshormone in der Internistik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Dr. Maximiljan W. Krauß</dc:creator>
  <cp:lastModifiedBy>Ralph Leppin</cp:lastModifiedBy>
  <cp:revision>178</cp:revision>
  <dcterms:created xsi:type="dcterms:W3CDTF">2022-12-01T08:48:18Z</dcterms:created>
  <dcterms:modified xsi:type="dcterms:W3CDTF">2025-05-10T05:15:47Z</dcterms:modified>
</cp:coreProperties>
</file>